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360" r:id="rId2"/>
    <p:sldId id="487" r:id="rId3"/>
    <p:sldId id="450" r:id="rId4"/>
    <p:sldId id="475" r:id="rId5"/>
    <p:sldId id="488" r:id="rId6"/>
    <p:sldId id="474" r:id="rId7"/>
    <p:sldId id="500" r:id="rId8"/>
    <p:sldId id="486" r:id="rId9"/>
    <p:sldId id="501" r:id="rId10"/>
    <p:sldId id="498" r:id="rId11"/>
    <p:sldId id="493" r:id="rId12"/>
    <p:sldId id="496" r:id="rId13"/>
    <p:sldId id="502" r:id="rId14"/>
    <p:sldId id="276" r:id="rId15"/>
    <p:sldId id="452" r:id="rId16"/>
    <p:sldId id="279" r:id="rId17"/>
  </p:sldIdLst>
  <p:sldSz cx="12192000" cy="6858000"/>
  <p:notesSz cx="6858000" cy="9144000"/>
  <p:embeddedFontLst>
    <p:embeddedFont>
      <p:font typeface="Microsoft YaHei" panose="020B0503020204020204" pitchFamily="34" charset="-122"/>
      <p:regular r:id="rId19"/>
      <p:bold r:id="rId20"/>
    </p:embeddedFont>
    <p:embeddedFont>
      <p:font typeface="Avenir Next Cyr" panose="020B0503020202020204" charset="-52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D0"/>
    <a:srgbClr val="83DFE1"/>
    <a:srgbClr val="E6E6E6"/>
    <a:srgbClr val="A3E5DD"/>
    <a:srgbClr val="8F47C4"/>
    <a:srgbClr val="C8A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8938" autoAdjust="0"/>
  </p:normalViewPr>
  <p:slideViewPr>
    <p:cSldViewPr snapToGrid="0">
      <p:cViewPr varScale="1">
        <p:scale>
          <a:sx n="89" d="100"/>
          <a:sy n="89" d="100"/>
        </p:scale>
        <p:origin x="52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10:30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10:30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308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=""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C2D6A5-9FEE-4384-9D99-07A56A2F388B}" type="slidenum">
              <a:rPr lang="ru-RU" altLang="ru-RU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ru-RU" altLang="ru-RU" sz="1400"/>
          </a:p>
        </p:txBody>
      </p:sp>
      <p:sp>
        <p:nvSpPr>
          <p:cNvPr id="5123" name="Rectangle 1">
            <a:extLst>
              <a:ext uri="{FF2B5EF4-FFF2-40B4-BE49-F238E27FC236}">
                <a16:creationId xmlns=""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=""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997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49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=""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05C2D6A5-9FEE-4384-9D99-07A56A2F388B}" type="slidenum">
              <a:rPr kumimoji="0" lang="ru-RU" altLang="ru-RU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sym typeface="Helvetica Neue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ru-RU" altLang="ru-RU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sym typeface="Helvetica Neue"/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=""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=""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315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86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45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=""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C2D6A5-9FEE-4384-9D99-07A56A2F388B}" type="slidenum">
              <a:rPr lang="ru-RU" altLang="ru-RU" sz="1400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ru-RU" altLang="ru-RU" sz="1400"/>
          </a:p>
        </p:txBody>
      </p:sp>
      <p:sp>
        <p:nvSpPr>
          <p:cNvPr id="5123" name="Rectangle 1">
            <a:extLst>
              <a:ext uri="{FF2B5EF4-FFF2-40B4-BE49-F238E27FC236}">
                <a16:creationId xmlns=""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=""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7333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51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Voloshin@otus.ru" TargetMode="Externa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Voloshin@otus.ru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957AE61-FE3E-4CE7-9BC3-E085D5A10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7DCF02A1-D4CE-404F-A59D-A7750B2015AD}"/>
              </a:ext>
            </a:extLst>
          </p:cNvPr>
          <p:cNvSpPr/>
          <p:nvPr userDrawn="1"/>
        </p:nvSpPr>
        <p:spPr>
          <a:xfrm>
            <a:off x="0" y="-15336"/>
            <a:ext cx="12192000" cy="18810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19F1614-4E8A-40E8-84A5-A04C5EDB0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831AE72-1EAB-4671-A57B-F2F88FC79E16}"/>
              </a:ext>
            </a:extLst>
          </p:cNvPr>
          <p:cNvSpPr/>
          <p:nvPr userDrawn="1"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E0C19714-2420-4D40-96D3-59C3871BF4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2411267"/>
            <a:ext cx="12192001" cy="1810870"/>
          </a:xfrm>
        </p:spPr>
        <p:txBody>
          <a:bodyPr>
            <a:noAutofit/>
          </a:bodyPr>
          <a:lstStyle>
            <a:lvl1pPr marL="0" indent="0" algn="ctr">
              <a:buNone/>
              <a:defRPr sz="5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2pPr>
            <a:lvl3pPr marL="642914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3pPr>
            <a:lvl4pPr marL="964372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4pPr>
            <a:lvl5pPr marL="1285829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Шаблон презентации для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298304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ход на live-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FB8716E-8805-41BD-91CA-B1A06B32ED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D38ADB7-95A4-4B29-83F2-2FA5A2CAE6D2}"/>
              </a:ext>
            </a:extLst>
          </p:cNvPr>
          <p:cNvSpPr txBox="1"/>
          <p:nvPr userDrawn="1"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bg1">
                    <a:alpha val="30000"/>
                  </a:schemeClr>
                </a:solidFill>
                <a:latin typeface="Avenir Next Cyr" panose="020B0503020202020204" pitchFamily="34" charset="-52"/>
              </a:rPr>
              <a:t>LIVE</a:t>
            </a:r>
            <a:endParaRPr lang="ru-RU" sz="25000" b="1" dirty="0">
              <a:solidFill>
                <a:schemeClr val="bg1">
                  <a:alpha val="30000"/>
                </a:schemeClr>
              </a:solidFill>
              <a:latin typeface="Avenir Next Cyr" panose="020B0503020202020204" pitchFamily="34" charset="-52"/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8537FDE7-79EE-4D24-9262-5E850D3AE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19425"/>
            <a:ext cx="12192000" cy="9144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  <a:lvl2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Cyr" panose="020B0503020202020204" pitchFamily="34" charset="-52"/>
                <a:ea typeface="+mn-ea"/>
                <a:cs typeface="Arial"/>
                <a:sym typeface="Arial"/>
              </a:rPr>
              <a:t>Слайд для перехода на </a:t>
            </a:r>
            <a:r>
              <a:rPr kumimoji="0" lang="ru-RU" sz="3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Cyr" panose="020B0503020202020204" pitchFamily="34" charset="-52"/>
                <a:ea typeface="+mn-ea"/>
                <a:cs typeface="Arial"/>
                <a:sym typeface="Arial"/>
              </a:rPr>
              <a:t>Live-coding</a:t>
            </a:r>
            <a:endParaRPr kumimoji="0" lang="ru-RU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Cyr" panose="020B0503020202020204" pitchFamily="34" charset="-52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57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Текст 2">
            <a:extLst>
              <a:ext uri="{FF2B5EF4-FFF2-40B4-BE49-F238E27FC236}">
                <a16:creationId xmlns=""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для списка литературы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Текст 12">
            <a:extLst>
              <a:ext uri="{FF2B5EF4-FFF2-40B4-BE49-F238E27FC236}">
                <a16:creationId xmlns="" xmlns:a16="http://schemas.microsoft.com/office/drawing/2014/main" id="{830BA40C-8B0C-4127-8465-305505F4D4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1818640"/>
            <a:ext cx="10753725" cy="4521835"/>
          </a:xfrm>
        </p:spPr>
        <p:txBody>
          <a:bodyPr>
            <a:normAutofit/>
          </a:bodyPr>
          <a:lstStyle>
            <a:lvl1pPr marL="342900" indent="-342900">
              <a:buClr>
                <a:srgbClr val="40CDD0"/>
              </a:buClr>
              <a:buFont typeface="Wingdings" panose="05000000000000000000" pitchFamily="2" charset="2"/>
              <a:buChar char="§"/>
              <a:defRPr sz="2000">
                <a:latin typeface="Avenir Next Cyr" panose="020B0503020202020204" pitchFamily="34" charset="-52"/>
              </a:defRPr>
            </a:lvl1pPr>
          </a:lstStyle>
          <a:p>
            <a:pPr defTabSz="584200" hangingPunct="0"/>
            <a:r>
              <a:rPr lang="ru-RU" kern="1200" dirty="0">
                <a:solidFill>
                  <a:srgbClr val="000000"/>
                </a:solidFill>
              </a:rPr>
              <a:t>Пункт списка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0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Текст 2">
            <a:extLst>
              <a:ext uri="{FF2B5EF4-FFF2-40B4-BE49-F238E27FC236}">
                <a16:creationId xmlns=""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Карта курса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0C013484-DC43-4FB1-BD62-5ADA258DDB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998" y="2241317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8B06187E-B135-4EAD-AD86-5A97FC1FD6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5442" y="2215852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Первый пункт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A8492155-18FA-445C-9067-5B4094442D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7756" y="463123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="" xmlns:a16="http://schemas.microsoft.com/office/drawing/2014/main" id="{DCE60640-6BAC-4CAC-A433-A9C314F645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47094" y="4618499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Второй пункт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="" xmlns:a16="http://schemas.microsoft.com/office/drawing/2014/main" id="{00645938-B0C4-4CA7-B93D-252F4BB843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1431" y="3282779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="" xmlns:a16="http://schemas.microsoft.com/office/drawing/2014/main" id="{299E198D-80E1-4A6B-9250-74FEDCCB4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0769" y="3270047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Третий пункт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423D0993-26CE-43C1-A6C9-66AA73E1E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2470" y="5303950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="" xmlns:a16="http://schemas.microsoft.com/office/drawing/2014/main" id="{339B7404-8E52-4A26-B364-F977ACFF97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1808" y="5291218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Четвертый пункт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85A91735-F1D4-4E47-BEAA-9C91949B60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4858" y="1545999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5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0C4489BD-E49A-4E4E-BE0A-D5763BFF23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196" y="1533267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Пятый пункт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="" xmlns:a16="http://schemas.microsoft.com/office/drawing/2014/main" id="{453B4DE4-EF89-44D0-8097-11E0C39DEEB2}"/>
              </a:ext>
            </a:extLst>
          </p:cNvPr>
          <p:cNvSpPr/>
          <p:nvPr userDrawn="1"/>
        </p:nvSpPr>
        <p:spPr>
          <a:xfrm rot="11471867">
            <a:off x="1013862" y="2547913"/>
            <a:ext cx="2029719" cy="1978047"/>
          </a:xfrm>
          <a:prstGeom prst="arc">
            <a:avLst/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="" xmlns:a16="http://schemas.microsoft.com/office/drawing/2014/main" id="{60EB37BB-1D54-405D-A2BC-31BD478D1B6B}"/>
              </a:ext>
            </a:extLst>
          </p:cNvPr>
          <p:cNvSpPr/>
          <p:nvPr userDrawn="1"/>
        </p:nvSpPr>
        <p:spPr>
          <a:xfrm rot="6566080">
            <a:off x="4678081" y="2862401"/>
            <a:ext cx="2306337" cy="2394730"/>
          </a:xfrm>
          <a:prstGeom prst="arc">
            <a:avLst/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="" xmlns:a16="http://schemas.microsoft.com/office/drawing/2014/main" id="{1AB78598-5EAF-4679-B0CF-1F8FA25F6628}"/>
              </a:ext>
            </a:extLst>
          </p:cNvPr>
          <p:cNvSpPr/>
          <p:nvPr userDrawn="1"/>
        </p:nvSpPr>
        <p:spPr>
          <a:xfrm rot="20860703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Дуга 25">
            <a:extLst>
              <a:ext uri="{FF2B5EF4-FFF2-40B4-BE49-F238E27FC236}">
                <a16:creationId xmlns="" xmlns:a16="http://schemas.microsoft.com/office/drawing/2014/main" id="{18EF3F69-E39B-4456-B15C-76A88DE2CA89}"/>
              </a:ext>
            </a:extLst>
          </p:cNvPr>
          <p:cNvSpPr/>
          <p:nvPr userDrawn="1"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Дуга 26">
            <a:extLst>
              <a:ext uri="{FF2B5EF4-FFF2-40B4-BE49-F238E27FC236}">
                <a16:creationId xmlns="" xmlns:a16="http://schemas.microsoft.com/office/drawing/2014/main" id="{72741FDF-10DE-4866-BC60-D1027CD62958}"/>
              </a:ext>
            </a:extLst>
          </p:cNvPr>
          <p:cNvSpPr/>
          <p:nvPr userDrawn="1"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уга 27">
            <a:extLst>
              <a:ext uri="{FF2B5EF4-FFF2-40B4-BE49-F238E27FC236}">
                <a16:creationId xmlns="" xmlns:a16="http://schemas.microsoft.com/office/drawing/2014/main" id="{DC70EFDD-EA2C-41AC-8E5D-0D7DA40B3D3F}"/>
              </a:ext>
            </a:extLst>
          </p:cNvPr>
          <p:cNvSpPr/>
          <p:nvPr userDrawn="1"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>
            <a:extLst>
              <a:ext uri="{FF2B5EF4-FFF2-40B4-BE49-F238E27FC236}">
                <a16:creationId xmlns="" xmlns:a16="http://schemas.microsoft.com/office/drawing/2014/main" id="{E300F93E-EB34-4941-AC6B-37932D837BF4}"/>
              </a:ext>
            </a:extLst>
          </p:cNvPr>
          <p:cNvSpPr/>
          <p:nvPr userDrawn="1"/>
        </p:nvSpPr>
        <p:spPr>
          <a:xfrm rot="14985331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="" xmlns:a16="http://schemas.microsoft.com/office/drawing/2014/main" id="{514039B5-09DA-4C69-9B3F-A9104B3DCE7E}"/>
              </a:ext>
            </a:extLst>
          </p:cNvPr>
          <p:cNvSpPr/>
          <p:nvPr userDrawn="1"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301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AEA24517-F6B3-4D63-82AC-595C5FEEE4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6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A869F93-A03F-479E-8012-9EDBA5E868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6" name="Стрелка: пятиугольник 5">
            <a:extLst>
              <a:ext uri="{FF2B5EF4-FFF2-40B4-BE49-F238E27FC236}">
                <a16:creationId xmlns="" xmlns:a16="http://schemas.microsoft.com/office/drawing/2014/main" id="{C7CCD691-FFB9-4EE7-94AD-A68C3BA84CAF}"/>
              </a:ext>
            </a:extLst>
          </p:cNvPr>
          <p:cNvSpPr/>
          <p:nvPr userDrawn="1"/>
        </p:nvSpPr>
        <p:spPr>
          <a:xfrm>
            <a:off x="1490789" y="1864920"/>
            <a:ext cx="3886714" cy="1061885"/>
          </a:xfrm>
          <a:prstGeom prst="homePlate">
            <a:avLst/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="" xmlns:a16="http://schemas.microsoft.com/office/drawing/2014/main" id="{3DBFE675-C125-4C66-82FB-C6565CCD080E}"/>
              </a:ext>
            </a:extLst>
          </p:cNvPr>
          <p:cNvSpPr/>
          <p:nvPr userDrawn="1"/>
        </p:nvSpPr>
        <p:spPr>
          <a:xfrm>
            <a:off x="1490788" y="3445248"/>
            <a:ext cx="3886715" cy="1061885"/>
          </a:xfrm>
          <a:prstGeom prst="homePlate">
            <a:avLst/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8" name="Стрелка: пятиугольник 7">
            <a:extLst>
              <a:ext uri="{FF2B5EF4-FFF2-40B4-BE49-F238E27FC236}">
                <a16:creationId xmlns="" xmlns:a16="http://schemas.microsoft.com/office/drawing/2014/main" id="{19429AAB-778B-4A89-A08E-F1CFC033A4D0}"/>
              </a:ext>
            </a:extLst>
          </p:cNvPr>
          <p:cNvSpPr/>
          <p:nvPr userDrawn="1"/>
        </p:nvSpPr>
        <p:spPr>
          <a:xfrm>
            <a:off x="1479660" y="5025576"/>
            <a:ext cx="3886715" cy="1061885"/>
          </a:xfrm>
          <a:prstGeom prst="homePlate">
            <a:avLst/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="" xmlns:a16="http://schemas.microsoft.com/office/drawing/2014/main" id="{E754454F-1379-41A8-BD7C-64E2CF5EA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Структура презентации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D169D0C-17A3-47DD-BEE5-B82605EAE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7342" y="1864920"/>
            <a:ext cx="5456048" cy="2993407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+mj-lt"/>
              <a:buAutoNum type="arabicPeriod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3D07C310-CCEB-40E2-9695-9D2CA17B0E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9088" y="2058988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1. Вводная часть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="" xmlns:a16="http://schemas.microsoft.com/office/drawing/2014/main" id="{B53D3861-64AA-4C56-A35A-EEEC461C6B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9088" y="3643610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2. Основная часть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="" xmlns:a16="http://schemas.microsoft.com/office/drawing/2014/main" id="{C1A470F6-DE71-4813-9AA1-59CEFFA21A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9088" y="5223937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3.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900089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A869F93-A03F-479E-8012-9EDBA5E868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="" xmlns:a16="http://schemas.microsoft.com/office/drawing/2014/main" id="{E754454F-1379-41A8-BD7C-64E2CF5EA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Заголовок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ED169D0C-17A3-47DD-BEE5-B82605EAE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666" y="1911102"/>
            <a:ext cx="4988407" cy="4360389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Wingdings" panose="05000000000000000000" pitchFamily="2" charset="2"/>
              <a:buChar char="§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="" xmlns:a16="http://schemas.microsoft.com/office/drawing/2014/main" id="{46C72B4B-AEE4-41DD-98BC-1B467112E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0595" y="1911102"/>
            <a:ext cx="4988407" cy="4360389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Wingdings" panose="05000000000000000000" pitchFamily="2" charset="2"/>
              <a:buChar char="§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1857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02F15B5C-4687-4B1B-830A-DA490EE01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9C403AD8-1D28-4288-B808-56660D04235A}"/>
              </a:ext>
            </a:extLst>
          </p:cNvPr>
          <p:cNvSpPr/>
          <p:nvPr userDrawn="1"/>
        </p:nvSpPr>
        <p:spPr>
          <a:xfrm>
            <a:off x="-1" y="4656359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5CF9F404-75FD-4FEA-A1F2-4122AC1419D6}"/>
              </a:ext>
            </a:extLst>
          </p:cNvPr>
          <p:cNvSpPr/>
          <p:nvPr userDrawn="1"/>
        </p:nvSpPr>
        <p:spPr>
          <a:xfrm>
            <a:off x="0" y="3425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6">
            <a:extLst>
              <a:ext uri="{FF2B5EF4-FFF2-40B4-BE49-F238E27FC236}">
                <a16:creationId xmlns="" xmlns:a16="http://schemas.microsoft.com/office/drawing/2014/main" id="{37CA593B-77C3-4787-A196-82643BD13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 sz="1758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="" xmlns:a16="http://schemas.microsoft.com/office/drawing/2014/main" id="{56584742-5479-4C08-B064-2F3BAE90DE7C}"/>
                  </a:ext>
                </a:extLst>
              </p14:cNvPr>
              <p14:cNvContentPartPr/>
              <p14:nvPr userDrawn="1"/>
            </p14:nvContentPartPr>
            <p14:xfrm>
              <a:off x="5529171" y="3230931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0171" y="32222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8AB8A0F-0983-467C-9CA0-41B501DA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41319"/>
            <a:ext cx="12191279" cy="636426"/>
          </a:xfrm>
        </p:spPr>
        <p:txBody>
          <a:bodyPr anchor="ctr">
            <a:noAutofit/>
          </a:bodyPr>
          <a:lstStyle>
            <a:lvl1pPr marL="0" marR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 lang="ru-RU" sz="3516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До новых встреч!</a:t>
            </a:r>
          </a:p>
          <a:p>
            <a:pPr lvl="0"/>
            <a:r>
              <a:rPr lang="ru-RU" dirty="0"/>
              <a:t>Приходите на следующие занятия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5D44AA25-AF7C-4407-9E17-07641EDA1D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9C2AECCE-EF75-4362-893F-EAC976720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032" y="5034486"/>
            <a:ext cx="6555332" cy="522967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3164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="" xmlns:a16="http://schemas.microsoft.com/office/drawing/2014/main" id="{8BC3B0CC-9B7A-43E5-8CA7-33D6996D0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1032" y="5590125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="" xmlns:a16="http://schemas.microsoft.com/office/drawing/2014/main" id="{9C3C08BC-E09E-4227-B0E3-C03EE9CB3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1032" y="5935296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algn="l">
              <a:spcBef>
                <a:spcPts val="352"/>
              </a:spcBef>
              <a:buSzPct val="100000"/>
            </a:pPr>
            <a:r>
              <a:rPr lang="en-US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mail</a:t>
            </a:r>
            <a:r>
              <a:rPr lang="ru-RU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@otus.ru</a:t>
            </a:r>
            <a:endParaRPr lang="ru-RU" altLang="ru-RU" sz="1617" b="0" u="sng" dirty="0">
              <a:latin typeface="Avenir Next Cyr" panose="020B0503020202020204" pitchFamily="34" charset="-52"/>
              <a:cs typeface="Calibri" panose="020F0502020204030204" pitchFamily="34" charset="0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="" xmlns:a16="http://schemas.microsoft.com/office/drawing/2014/main" id="{9ADB8F2B-E818-48F5-BA11-7FC9858DE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1032" y="6269802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+7 (916) 555-55-55</a:t>
            </a:r>
          </a:p>
        </p:txBody>
      </p:sp>
    </p:spTree>
    <p:extLst>
      <p:ext uri="{BB962C8B-B14F-4D97-AF65-F5344CB8AC3E}">
        <p14:creationId xmlns:p14="http://schemas.microsoft.com/office/powerpoint/2010/main" val="3453134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02F15B5C-4687-4B1B-830A-DA490EE01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9C403AD8-1D28-4288-B808-56660D04235A}"/>
              </a:ext>
            </a:extLst>
          </p:cNvPr>
          <p:cNvSpPr/>
          <p:nvPr userDrawn="1"/>
        </p:nvSpPr>
        <p:spPr>
          <a:xfrm>
            <a:off x="-1" y="4656359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5CF9F404-75FD-4FEA-A1F2-4122AC1419D6}"/>
              </a:ext>
            </a:extLst>
          </p:cNvPr>
          <p:cNvSpPr/>
          <p:nvPr userDrawn="1"/>
        </p:nvSpPr>
        <p:spPr>
          <a:xfrm>
            <a:off x="0" y="3425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6">
            <a:extLst>
              <a:ext uri="{FF2B5EF4-FFF2-40B4-BE49-F238E27FC236}">
                <a16:creationId xmlns="" xmlns:a16="http://schemas.microsoft.com/office/drawing/2014/main" id="{37CA593B-77C3-4787-A196-82643BD13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 sz="1758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="" xmlns:a16="http://schemas.microsoft.com/office/drawing/2014/main" id="{56584742-5479-4C08-B064-2F3BAE90DE7C}"/>
                  </a:ext>
                </a:extLst>
              </p14:cNvPr>
              <p14:cNvContentPartPr/>
              <p14:nvPr userDrawn="1"/>
            </p14:nvContentPartPr>
            <p14:xfrm>
              <a:off x="5529171" y="3230931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0171" y="32222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8AB8A0F-0983-467C-9CA0-41B501DA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41319"/>
            <a:ext cx="12191279" cy="636426"/>
          </a:xfrm>
        </p:spPr>
        <p:txBody>
          <a:bodyPr anchor="ctr">
            <a:noAutofit/>
          </a:bodyPr>
          <a:lstStyle>
            <a:lvl1pPr marL="0" marR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 lang="ru-RU" sz="3516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5D44AA25-AF7C-4407-9E17-07641EDA1D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9C2AECCE-EF75-4362-893F-EAC976720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032" y="5034486"/>
            <a:ext cx="6555332" cy="522967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3164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="" xmlns:a16="http://schemas.microsoft.com/office/drawing/2014/main" id="{8BC3B0CC-9B7A-43E5-8CA7-33D6996D0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1032" y="5590125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="" xmlns:a16="http://schemas.microsoft.com/office/drawing/2014/main" id="{9C3C08BC-E09E-4227-B0E3-C03EE9CB3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1032" y="5935296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algn="l">
              <a:spcBef>
                <a:spcPts val="352"/>
              </a:spcBef>
              <a:buSzPct val="100000"/>
            </a:pPr>
            <a:r>
              <a:rPr lang="en-US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mail</a:t>
            </a:r>
            <a:r>
              <a:rPr lang="ru-RU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@otus.ru</a:t>
            </a:r>
            <a:endParaRPr lang="ru-RU" altLang="ru-RU" sz="1617" b="0" u="sng" dirty="0">
              <a:latin typeface="Avenir Next Cyr" panose="020B0503020202020204" pitchFamily="34" charset="-52"/>
              <a:cs typeface="Calibri" panose="020F0502020204030204" pitchFamily="34" charset="0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="" xmlns:a16="http://schemas.microsoft.com/office/drawing/2014/main" id="{9ADB8F2B-E818-48F5-BA11-7FC9858DE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1032" y="6269802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+7 (916) 555-55-55</a:t>
            </a:r>
          </a:p>
        </p:txBody>
      </p:sp>
    </p:spTree>
    <p:extLst>
      <p:ext uri="{BB962C8B-B14F-4D97-AF65-F5344CB8AC3E}">
        <p14:creationId xmlns:p14="http://schemas.microsoft.com/office/powerpoint/2010/main" val="740311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 preserve="1" userDrawn="1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1B11C6FE-C303-4CFE-AD7B-AA2675A02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276"/>
            <a:ext cx="12192000" cy="6858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77AE625B-05FE-4B31-931E-6F1E9CDE2561}"/>
              </a:ext>
            </a:extLst>
          </p:cNvPr>
          <p:cNvSpPr/>
          <p:nvPr userDrawn="1"/>
        </p:nvSpPr>
        <p:spPr>
          <a:xfrm>
            <a:off x="-1" y="4627784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Пользователь">
            <a:extLst>
              <a:ext uri="{FF2B5EF4-FFF2-40B4-BE49-F238E27FC236}">
                <a16:creationId xmlns="" xmlns:a16="http://schemas.microsoft.com/office/drawing/2014/main" id="{66E3120B-B144-4699-B0B8-3B7084E285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7" y="5716005"/>
            <a:ext cx="362003" cy="362003"/>
          </a:xfrm>
          <a:prstGeom prst="rect">
            <a:avLst/>
          </a:prstGeom>
        </p:spPr>
      </p:pic>
      <p:pic>
        <p:nvPicPr>
          <p:cNvPr id="9" name="Рисунок 8" descr="Пользователь">
            <a:extLst>
              <a:ext uri="{FF2B5EF4-FFF2-40B4-BE49-F238E27FC236}">
                <a16:creationId xmlns="" xmlns:a16="http://schemas.microsoft.com/office/drawing/2014/main" id="{EAEE57AC-EBC5-4087-8FFC-6B54A44E64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957" y="6238478"/>
            <a:ext cx="362003" cy="36200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0B892ACB-B8B9-4184-8548-3AA8B59B2FDC}"/>
              </a:ext>
            </a:extLst>
          </p:cNvPr>
          <p:cNvSpPr/>
          <p:nvPr userDrawn="1"/>
        </p:nvSpPr>
        <p:spPr>
          <a:xfrm>
            <a:off x="0" y="-15336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F8AC21AB-7BC1-4BAD-9275-56440210B8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5D716E7-8D83-482E-86A2-77C2711AB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46645"/>
            <a:ext cx="12191999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ru-RU" sz="4000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Занятие №. Тема занятия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="" xmlns:a16="http://schemas.microsoft.com/office/drawing/2014/main" id="{9E0FAA72-0EA8-40EF-AC8C-B06B28067B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58347"/>
            <a:ext cx="12191999" cy="520558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ru-RU" sz="2109" b="0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Подтема1. </a:t>
            </a:r>
            <a:r>
              <a:rPr lang="ru-RU" dirty="0" err="1"/>
              <a:t>Подтема</a:t>
            </a:r>
            <a:r>
              <a:rPr lang="ru-RU" dirty="0"/>
              <a:t> 2. </a:t>
            </a:r>
            <a:r>
              <a:rPr lang="ru-RU" dirty="0" err="1"/>
              <a:t>Подтема</a:t>
            </a:r>
            <a:r>
              <a:rPr lang="ru-RU" dirty="0"/>
              <a:t> 3.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="" xmlns:a16="http://schemas.microsoft.com/office/drawing/2014/main" id="{9914592E-C838-4718-B76F-203FF6D298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840" y="5738030"/>
            <a:ext cx="8685876" cy="362003"/>
          </a:xfrm>
        </p:spPr>
        <p:txBody>
          <a:bodyPr anchor="ctr">
            <a:normAutofit/>
          </a:bodyPr>
          <a:lstStyle>
            <a:lvl1pPr marL="0" indent="0" algn="l">
              <a:buNone/>
              <a:defRPr lang="ru-RU" sz="1700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Преподаватель 1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036AD1D1-C4C0-440D-BB2A-BC67D243C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725" y="6261600"/>
            <a:ext cx="8685876" cy="362003"/>
          </a:xfrm>
        </p:spPr>
        <p:txBody>
          <a:bodyPr anchor="ctr">
            <a:normAutofit/>
          </a:bodyPr>
          <a:lstStyle>
            <a:lvl1pPr marL="0" indent="0" algn="l">
              <a:buNone/>
              <a:defRPr lang="ru-RU" sz="1700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Преподаватель 2</a:t>
            </a:r>
          </a:p>
        </p:txBody>
      </p:sp>
    </p:spTree>
    <p:extLst>
      <p:ext uri="{BB962C8B-B14F-4D97-AF65-F5344CB8AC3E}">
        <p14:creationId xmlns:p14="http://schemas.microsoft.com/office/powerpoint/2010/main" val="2587196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 userDrawn="1">
  <p:cSld name="Список подтем">
    <p:bg>
      <p:bgPr>
        <a:solidFill>
          <a:srgbClr val="FEFEF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="" xmlns:a16="http://schemas.microsoft.com/office/drawing/2014/main" id="{C3B4021B-B921-4795-A216-C2147E8243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Рисунок 1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7D92F862-2E5D-4C5B-8E60-2CD93707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8" name="Google Shape;749;p35">
            <a:extLst>
              <a:ext uri="{FF2B5EF4-FFF2-40B4-BE49-F238E27FC236}">
                <a16:creationId xmlns="" xmlns:a16="http://schemas.microsoft.com/office/drawing/2014/main" id="{E5BD6DB1-392B-4899-9662-DF08A576784A}"/>
              </a:ext>
            </a:extLst>
          </p:cNvPr>
          <p:cNvSpPr/>
          <p:nvPr userDrawn="1"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749;p35">
            <a:extLst>
              <a:ext uri="{FF2B5EF4-FFF2-40B4-BE49-F238E27FC236}">
                <a16:creationId xmlns="" xmlns:a16="http://schemas.microsoft.com/office/drawing/2014/main" id="{4E888F4D-B3A6-4B41-86AD-9B1914C8056E}"/>
              </a:ext>
            </a:extLst>
          </p:cNvPr>
          <p:cNvSpPr/>
          <p:nvPr userDrawn="1"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49;p35">
            <a:extLst>
              <a:ext uri="{FF2B5EF4-FFF2-40B4-BE49-F238E27FC236}">
                <a16:creationId xmlns="" xmlns:a16="http://schemas.microsoft.com/office/drawing/2014/main" id="{545CD18D-BE7C-4A48-9587-06C21B7AF48E}"/>
              </a:ext>
            </a:extLst>
          </p:cNvPr>
          <p:cNvSpPr/>
          <p:nvPr userDrawn="1"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49;p35">
            <a:extLst>
              <a:ext uri="{FF2B5EF4-FFF2-40B4-BE49-F238E27FC236}">
                <a16:creationId xmlns="" xmlns:a16="http://schemas.microsoft.com/office/drawing/2014/main" id="{41142409-DA88-4381-9F05-B31C8CAE5A48}"/>
              </a:ext>
            </a:extLst>
          </p:cNvPr>
          <p:cNvSpPr/>
          <p:nvPr userDrawn="1"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749;p35">
            <a:extLst>
              <a:ext uri="{FF2B5EF4-FFF2-40B4-BE49-F238E27FC236}">
                <a16:creationId xmlns="" xmlns:a16="http://schemas.microsoft.com/office/drawing/2014/main" id="{26B79E49-7237-445A-91C7-387CFD043647}"/>
              </a:ext>
            </a:extLst>
          </p:cNvPr>
          <p:cNvSpPr/>
          <p:nvPr userDrawn="1"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AB55F5B4-A514-4537-BB64-C41D9D7FBF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Подтема</a:t>
            </a: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 №. Название </a:t>
            </a:r>
            <a:r>
              <a:rPr lang="ru-RU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подтемы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420D3D0F-8019-4B45-8B12-12531C3F0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2687" y="1579563"/>
            <a:ext cx="5292003" cy="715492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Пункт списка</a:t>
            </a:r>
          </a:p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Две строки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C9C15D3D-1E48-4103-AEE8-CC2A3C6EAE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2687" y="2564725"/>
            <a:ext cx="5292003" cy="715492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Пункт списка. Одна строка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315D1A3-B769-419A-AC13-84E67FBA8A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5067" y="152787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="" xmlns:a16="http://schemas.microsoft.com/office/drawing/2014/main" id="{E0805617-6C1F-49E0-A553-21B7E85670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7074" y="251464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="" xmlns:a16="http://schemas.microsoft.com/office/drawing/2014/main" id="{EA9D8F20-3372-4EAA-9151-5BE1C7AF2B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5960" y="3415230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ADAB58BF-81E0-4CF9-839E-0635B3EC1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5067" y="4399832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="" xmlns:a16="http://schemas.microsoft.com/office/drawing/2014/main" id="{71821428-8BAC-40DB-BE87-E3C6A02C7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5067" y="5384355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2198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77677E05-809D-4E86-B757-21476B272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8C975854-732E-4855-9101-3C363ED3B030}"/>
              </a:ext>
            </a:extLst>
          </p:cNvPr>
          <p:cNvSpPr/>
          <p:nvPr userDrawn="1"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8A746199-6B0A-46C8-AD64-FBC784A06A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9050" y="1675606"/>
            <a:ext cx="1993900" cy="4217988"/>
          </a:xfrm>
        </p:spPr>
        <p:txBody>
          <a:bodyPr>
            <a:normAutofit/>
          </a:bodyPr>
          <a:lstStyle>
            <a:lvl1pPr marL="0" indent="0">
              <a:buNone/>
              <a:defRPr sz="25000" b="1">
                <a:solidFill>
                  <a:schemeClr val="bg1">
                    <a:alpha val="40000"/>
                  </a:schemeClr>
                </a:solidFill>
                <a:latin typeface="Avenir Next Cyr Bold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F3C41EDC-EE8B-49D4-9259-7F9E2A28CB0F}"/>
              </a:ext>
            </a:extLst>
          </p:cNvPr>
          <p:cNvSpPr/>
          <p:nvPr userDrawn="1"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265BC07-1212-430B-BD73-1E6B78E822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73400"/>
            <a:ext cx="12192000" cy="711200"/>
          </a:xfrm>
        </p:spPr>
        <p:txBody>
          <a:bodyPr>
            <a:norm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Разделительный слайд</a:t>
            </a:r>
          </a:p>
        </p:txBody>
      </p:sp>
    </p:spTree>
    <p:extLst>
      <p:ext uri="{BB962C8B-B14F-4D97-AF65-F5344CB8AC3E}">
        <p14:creationId xmlns:p14="http://schemas.microsoft.com/office/powerpoint/2010/main" val="1708426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87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D7766ED-351A-4983-9304-15E380FA73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99A4A05-7DAC-46DB-BE1A-B41A243071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indent="0">
              <a:buNone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Маршрут вебинара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="" xmlns:a16="http://schemas.microsoft.com/office/drawing/2014/main" id="{14DC4FEB-4877-4595-8FDE-38DDA2AF669B}"/>
              </a:ext>
            </a:extLst>
          </p:cNvPr>
          <p:cNvSpPr/>
          <p:nvPr userDrawn="1"/>
        </p:nvSpPr>
        <p:spPr bwMode="auto">
          <a:xfrm>
            <a:off x="2904836" y="1474029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="" xmlns:a16="http://schemas.microsoft.com/office/drawing/2014/main" id="{D1211F98-2B8C-4D9B-AA10-E6134FD8ADC8}"/>
              </a:ext>
            </a:extLst>
          </p:cNvPr>
          <p:cNvSpPr/>
          <p:nvPr userDrawn="1"/>
        </p:nvSpPr>
        <p:spPr bwMode="auto">
          <a:xfrm>
            <a:off x="2904834" y="5724238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="" xmlns:a16="http://schemas.microsoft.com/office/drawing/2014/main" id="{963BD6AA-483F-45FF-A0D3-FCA034A2BE4D}"/>
              </a:ext>
            </a:extLst>
          </p:cNvPr>
          <p:cNvSpPr/>
          <p:nvPr userDrawn="1"/>
        </p:nvSpPr>
        <p:spPr bwMode="auto">
          <a:xfrm>
            <a:off x="2904835" y="2890766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8C1FEFD0-35C2-496A-9A2F-F3FECD734FA2}"/>
              </a:ext>
            </a:extLst>
          </p:cNvPr>
          <p:cNvSpPr/>
          <p:nvPr userDrawn="1"/>
        </p:nvSpPr>
        <p:spPr bwMode="auto">
          <a:xfrm>
            <a:off x="2904835" y="4307503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="" xmlns:a16="http://schemas.microsoft.com/office/drawing/2014/main" id="{3D1FF84A-AEF0-4E9F-94B6-999382652229}"/>
              </a:ext>
            </a:extLst>
          </p:cNvPr>
          <p:cNvSpPr/>
          <p:nvPr userDrawn="1"/>
        </p:nvSpPr>
        <p:spPr bwMode="auto">
          <a:xfrm>
            <a:off x="5762332" y="2369703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="" xmlns:a16="http://schemas.microsoft.com/office/drawing/2014/main" id="{BD0C58E2-B41F-4998-8FA1-43E1EDCD6F49}"/>
              </a:ext>
            </a:extLst>
          </p:cNvPr>
          <p:cNvSpPr/>
          <p:nvPr userDrawn="1"/>
        </p:nvSpPr>
        <p:spPr bwMode="auto">
          <a:xfrm>
            <a:off x="5762331" y="3786440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6" name="Стрелка: вниз 15">
            <a:extLst>
              <a:ext uri="{FF2B5EF4-FFF2-40B4-BE49-F238E27FC236}">
                <a16:creationId xmlns="" xmlns:a16="http://schemas.microsoft.com/office/drawing/2014/main" id="{0741D4D5-B13A-43CE-864A-A8710FAF4BE3}"/>
              </a:ext>
            </a:extLst>
          </p:cNvPr>
          <p:cNvSpPr/>
          <p:nvPr userDrawn="1"/>
        </p:nvSpPr>
        <p:spPr bwMode="auto">
          <a:xfrm>
            <a:off x="5762331" y="5203177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95609CD8-81B1-421D-AA9D-7F155FAFF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3526" y="158865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1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="" xmlns:a16="http://schemas.microsoft.com/office/drawing/2014/main" id="{D2030771-739E-4097-8C3B-6D44BB956D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3526" y="3015457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19" name="Текст 16">
            <a:extLst>
              <a:ext uri="{FF2B5EF4-FFF2-40B4-BE49-F238E27FC236}">
                <a16:creationId xmlns="" xmlns:a16="http://schemas.microsoft.com/office/drawing/2014/main" id="{97739460-6C2A-46C1-83CD-47628B8761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3526" y="443738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Практика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="" xmlns:a16="http://schemas.microsoft.com/office/drawing/2014/main" id="{FE6E3661-C1F0-4B54-9AD7-6C533C8DBC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3526" y="5848929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Рефлексия</a:t>
            </a:r>
          </a:p>
        </p:txBody>
      </p:sp>
    </p:spTree>
    <p:extLst>
      <p:ext uri="{BB962C8B-B14F-4D97-AF65-F5344CB8AC3E}">
        <p14:creationId xmlns:p14="http://schemas.microsoft.com/office/powerpoint/2010/main" val="1628031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6D7766ED-351A-4983-9304-15E380FA73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99A4A05-7DAC-46DB-BE1A-B41A243071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indent="0">
              <a:buNone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Маршрут вебинара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="" xmlns:a16="http://schemas.microsoft.com/office/drawing/2014/main" id="{14DC4FEB-4877-4595-8FDE-38DDA2AF669B}"/>
              </a:ext>
            </a:extLst>
          </p:cNvPr>
          <p:cNvSpPr/>
          <p:nvPr userDrawn="1"/>
        </p:nvSpPr>
        <p:spPr bwMode="auto">
          <a:xfrm>
            <a:off x="2904836" y="1474029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="" xmlns:a16="http://schemas.microsoft.com/office/drawing/2014/main" id="{963BD6AA-483F-45FF-A0D3-FCA034A2BE4D}"/>
              </a:ext>
            </a:extLst>
          </p:cNvPr>
          <p:cNvSpPr/>
          <p:nvPr userDrawn="1"/>
        </p:nvSpPr>
        <p:spPr bwMode="auto">
          <a:xfrm>
            <a:off x="2904835" y="2890766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="" xmlns:a16="http://schemas.microsoft.com/office/drawing/2014/main" id="{8C1FEFD0-35C2-496A-9A2F-F3FECD734FA2}"/>
              </a:ext>
            </a:extLst>
          </p:cNvPr>
          <p:cNvSpPr/>
          <p:nvPr userDrawn="1"/>
        </p:nvSpPr>
        <p:spPr bwMode="auto">
          <a:xfrm>
            <a:off x="2904835" y="4307503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="" xmlns:a16="http://schemas.microsoft.com/office/drawing/2014/main" id="{3D1FF84A-AEF0-4E9F-94B6-999382652229}"/>
              </a:ext>
            </a:extLst>
          </p:cNvPr>
          <p:cNvSpPr/>
          <p:nvPr userDrawn="1"/>
        </p:nvSpPr>
        <p:spPr bwMode="auto">
          <a:xfrm>
            <a:off x="5762332" y="2369703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="" xmlns:a16="http://schemas.microsoft.com/office/drawing/2014/main" id="{BD0C58E2-B41F-4998-8FA1-43E1EDCD6F49}"/>
              </a:ext>
            </a:extLst>
          </p:cNvPr>
          <p:cNvSpPr/>
          <p:nvPr userDrawn="1"/>
        </p:nvSpPr>
        <p:spPr bwMode="auto">
          <a:xfrm>
            <a:off x="5762331" y="3786440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95609CD8-81B1-421D-AA9D-7F155FAFF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3526" y="158865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1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="" xmlns:a16="http://schemas.microsoft.com/office/drawing/2014/main" id="{D2030771-739E-4097-8C3B-6D44BB956D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3526" y="3015457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19" name="Текст 16">
            <a:extLst>
              <a:ext uri="{FF2B5EF4-FFF2-40B4-BE49-F238E27FC236}">
                <a16:creationId xmlns="" xmlns:a16="http://schemas.microsoft.com/office/drawing/2014/main" id="{97739460-6C2A-46C1-83CD-47628B8761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3526" y="443738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307107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D43FDF5B-4B6C-4C0D-8B70-41F93B591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27C843AD-F415-4022-ACA7-712A8EE1F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1808163"/>
            <a:ext cx="4375150" cy="44418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2" name="Текст 1048">
            <a:extLst>
              <a:ext uri="{FF2B5EF4-FFF2-40B4-BE49-F238E27FC236}">
                <a16:creationId xmlns="" xmlns:a16="http://schemas.microsoft.com/office/drawing/2014/main" id="{309B96AC-5452-4974-8B2E-BEDB0442D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67" y="1808479"/>
            <a:ext cx="5040000" cy="4531361"/>
          </a:xfrm>
        </p:spPr>
        <p:txBody>
          <a:bodyPr>
            <a:normAutofit/>
          </a:bodyPr>
          <a:lstStyle>
            <a:lvl1pPr marL="160729" indent="-160729">
              <a:buClr>
                <a:srgbClr val="40CDD0"/>
              </a:buClr>
              <a:buFont typeface="Wingdings" panose="05000000000000000000" pitchFamily="2" charset="2"/>
              <a:buChar char="§"/>
              <a:defRPr sz="1500">
                <a:latin typeface="Avenir Next Cyr" panose="020B0503020202020204" pitchFamily="34" charset="-52"/>
              </a:defRPr>
            </a:lvl1pPr>
          </a:lstStyle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Разнообразный и богатый опыт консультация с широким активом позволяет оценить значение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новых предложений. 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Avenir Next Cyr" panose="020B0503020202020204" pitchFamily="34" charset="-52"/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Повседневная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практика показывает: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рамки и место обучения кадров способствует подготовки и реализации модели развития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сложившаяся структура организации позволяет выполнять важные задания по разработке дальнейших направлений развития.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повседневной работы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 формированию позиции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позволяет оценить значение соответствующий условий актива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Равным образом рамки и место обучения кадров влечет.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="" xmlns:a16="http://schemas.microsoft.com/office/drawing/2014/main" id="{CABF455B-456D-425C-871D-F70F745441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текстом и картинкой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57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Текст 36">
            <a:extLst>
              <a:ext uri="{FF2B5EF4-FFF2-40B4-BE49-F238E27FC236}">
                <a16:creationId xmlns="" xmlns:a16="http://schemas.microsoft.com/office/drawing/2014/main" id="{292F4CFE-D1A3-48D1-BEA7-DFFE81807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600" y="1717040"/>
            <a:ext cx="10744800" cy="4807585"/>
          </a:xfrm>
        </p:spPr>
        <p:txBody>
          <a:bodyPr/>
          <a:lstStyle>
            <a:lvl1pPr>
              <a:defRPr sz="1600"/>
            </a:lvl1pPr>
          </a:lstStyle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указатель на строку элементов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 под указатели на строки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 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ru-RU" kern="1200" dirty="0">
                <a:solidFill>
                  <a:srgbClr val="008000"/>
                </a:solidFill>
              </a:rPr>
              <a:t>// Выделение памяти под хранение строк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00"/>
                </a:solidFill>
              </a:rPr>
              <a:t>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*)malloc(m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(j = 0; j&lt;m; </a:t>
            </a:r>
            <a:r>
              <a:rPr lang="en-US" kern="1200" dirty="0" err="1">
                <a:solidFill>
                  <a:srgbClr val="000000"/>
                </a:solidFill>
              </a:rPr>
              <a:t>j++</a:t>
            </a:r>
            <a:r>
              <a:rPr lang="en-US" kern="1200" dirty="0">
                <a:solidFill>
                  <a:srgbClr val="000000"/>
                </a:solidFill>
              </a:rPr>
              <a:t>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столбцам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"a[%d][%d] = "</a:t>
            </a:r>
            <a:r>
              <a:rPr lang="en-US" kern="1200" dirty="0">
                <a:solidFill>
                  <a:srgbClr val="000000"/>
                </a:solidFill>
              </a:rPr>
              <a:t>,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][j]);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}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  <p:sp>
        <p:nvSpPr>
          <p:cNvPr id="18" name="Текст 2">
            <a:extLst>
              <a:ext uri="{FF2B5EF4-FFF2-40B4-BE49-F238E27FC236}">
                <a16:creationId xmlns=""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1/4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3A498F53-6D20-43CC-9A9E-CAAC50DF2E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Текст 6">
            <a:extLst>
              <a:ext uri="{FF2B5EF4-FFF2-40B4-BE49-F238E27FC236}">
                <a16:creationId xmlns="" xmlns:a16="http://schemas.microsoft.com/office/drawing/2014/main" id="{3BEC5ADC-8B5A-43C4-A90F-1D16DA12F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99" y="1605280"/>
            <a:ext cx="6960000" cy="4919344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строку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ru-RU" kern="1200" dirty="0">
                <a:solidFill>
                  <a:srgbClr val="008000"/>
                </a:solidFill>
              </a:rPr>
              <a:t>// Выделение памяти под хранение строк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00"/>
                </a:solidFill>
              </a:rPr>
              <a:t>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*)malloc(m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));</a:t>
            </a:r>
          </a:p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8000"/>
                </a:solidFill>
              </a:rPr>
              <a:t> // </a:t>
            </a:r>
            <a:r>
              <a:rPr lang="ru-RU" kern="1200" dirty="0">
                <a:solidFill>
                  <a:srgbClr val="008000"/>
                </a:solidFill>
              </a:rPr>
              <a:t>цикл по столбцам</a:t>
            </a:r>
            <a:r>
              <a:rPr lang="en-US" kern="1200" dirty="0">
                <a:solidFill>
                  <a:srgbClr val="000000"/>
                </a:solidFill>
              </a:rPr>
              <a:t/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(j = 0; j&lt;m; </a:t>
            </a:r>
            <a:r>
              <a:rPr lang="en-US" kern="1200" dirty="0" err="1">
                <a:solidFill>
                  <a:srgbClr val="000000"/>
                </a:solidFill>
              </a:rPr>
              <a:t>j++</a:t>
            </a:r>
            <a:r>
              <a:rPr lang="en-US" kern="1200" dirty="0">
                <a:solidFill>
                  <a:srgbClr val="000000"/>
                </a:solidFill>
              </a:rPr>
              <a:t>)  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"a[%d][%d] = "</a:t>
            </a:r>
            <a:r>
              <a:rPr lang="en-US" kern="1200" dirty="0">
                <a:solidFill>
                  <a:srgbClr val="000000"/>
                </a:solidFill>
              </a:rPr>
              <a:t>,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][j]);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}</a:t>
            </a:r>
          </a:p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{</a:t>
            </a:r>
            <a:br>
              <a:rPr lang="ru-RU" kern="1200" dirty="0">
                <a:solidFill>
                  <a:srgbClr val="000000"/>
                </a:solidFill>
              </a:rPr>
            </a:b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="" xmlns:a16="http://schemas.microsoft.com/office/drawing/2014/main" id="{5F2CC3E1-8B1C-4186-B5FF-B2F559FE8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2376" y="1605280"/>
            <a:ext cx="3439957" cy="4919344"/>
          </a:xfrm>
        </p:spPr>
        <p:txBody>
          <a:bodyPr>
            <a:normAutofit/>
          </a:bodyPr>
          <a:lstStyle>
            <a:lvl1pPr marL="0" indent="0">
              <a:buClr>
                <a:srgbClr val="40CDD0"/>
              </a:buClr>
              <a:buFont typeface="Wingdings" panose="05000000000000000000" pitchFamily="2" charset="2"/>
              <a:buNone/>
              <a:defRPr sz="1700"/>
            </a:lvl1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8C91E6"/>
              </a:buClr>
              <a:buSzPct val="120000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Разнообразный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и</a:t>
            </a:r>
            <a:r>
              <a:rPr lang="en-US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 </a:t>
            </a: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богатый опыт консультация с</a:t>
            </a:r>
            <a:r>
              <a:rPr lang="en-US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 </a:t>
            </a: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широким активом позволяет оценить значение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новых предложений.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8C91E6"/>
              </a:buClr>
              <a:buSzPct val="120000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Повседневная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практика показывает: </a:t>
            </a:r>
          </a:p>
          <a:p>
            <a:pPr marL="216000" indent="-216000">
              <a:spcBef>
                <a:spcPts val="0"/>
              </a:spcBef>
              <a:spcAft>
                <a:spcPts val="800"/>
              </a:spcAft>
              <a:buClr>
                <a:srgbClr val="40CDD0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место обучения кадров способствует реализации модели развития </a:t>
            </a:r>
          </a:p>
          <a:p>
            <a:pPr marL="216000" indent="-216000">
              <a:spcBef>
                <a:spcPts val="0"/>
              </a:spcBef>
              <a:spcAft>
                <a:spcPts val="800"/>
              </a:spcAft>
              <a:buClr>
                <a:srgbClr val="40CDD0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структура организации позволяет выполнять важные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37BA7853-0EB9-4992-9104-6EE1B468DC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2/4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4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48CA6096-DCA6-4DFB-8CCC-C7D749AC8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17DE52D8-95CE-499B-9D0B-65CE8C0EF8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3/4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8" name="Текст 17">
            <a:extLst>
              <a:ext uri="{FF2B5EF4-FFF2-40B4-BE49-F238E27FC236}">
                <a16:creationId xmlns="" xmlns:a16="http://schemas.microsoft.com/office/drawing/2014/main" id="{C98A3EDE-6109-4C05-B757-CF7C5A12DC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67" y="1716199"/>
            <a:ext cx="10752667" cy="14457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lnSpc>
                <a:spcPct val="100000"/>
              </a:lnSpc>
            </a:pPr>
            <a:r>
              <a:rPr lang="ru-RU" sz="1800" dirty="0">
                <a:latin typeface="Avenir Next Cyr" panose="020B0503020202020204" pitchFamily="34" charset="-52"/>
              </a:rPr>
              <a:t>Разнообразный и богатый опыт рамки и место обучения кадров позволяет оценить значение соответствующий условий активизации. Равным образом начало повседневной работы по формированию позиции позволяет оценить значение соответствующий условий активизации. Таким образом постоянное информационно-пропагандистское обеспечение нашей деятельности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2E80CAC3-D68E-497B-8A94-0789CC3C6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3606800"/>
            <a:ext cx="10753725" cy="27336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defTabSz="584200" hangingPunct="0"/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указатель на строку элементов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 под указатели на строки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2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48CA6096-DCA6-4DFB-8CCC-C7D749AC8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17DE52D8-95CE-499B-9D0B-65CE8C0EF8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</a:t>
            </a:r>
            <a:r>
              <a:rPr 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4</a:t>
            </a: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BEF80BF-E559-43D8-B8E8-5079ED2F0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1838036"/>
            <a:ext cx="10753726" cy="4535777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 int **a;  // </a:t>
            </a:r>
            <a:r>
              <a:rPr lang="ru-RU" dirty="0"/>
              <a:t>указатель на указатель на строку элементов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int </a:t>
            </a:r>
            <a:r>
              <a:rPr lang="en-US" dirty="0" err="1"/>
              <a:t>i</a:t>
            </a:r>
            <a:r>
              <a:rPr lang="en-US" dirty="0"/>
              <a:t>, j, n, m;</a:t>
            </a:r>
            <a:br>
              <a:rPr lang="en-US" dirty="0"/>
            </a:br>
            <a:r>
              <a:rPr lang="en-US" dirty="0"/>
              <a:t>  system("</a:t>
            </a:r>
            <a:r>
              <a:rPr lang="en-US" dirty="0" err="1"/>
              <a:t>chcp</a:t>
            </a:r>
            <a:r>
              <a:rPr lang="en-US" dirty="0"/>
              <a:t> 1251");</a:t>
            </a:r>
            <a:br>
              <a:rPr lang="en-US" dirty="0"/>
            </a:br>
            <a:r>
              <a:rPr lang="en-US" dirty="0"/>
              <a:t>  system("</a:t>
            </a:r>
            <a:r>
              <a:rPr lang="en-US" dirty="0" err="1"/>
              <a:t>cls</a:t>
            </a:r>
            <a:r>
              <a:rPr lang="en-US" dirty="0"/>
              <a:t>");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ru-RU" dirty="0"/>
              <a:t>Введите количество строк: ");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 err="1"/>
              <a:t>scanf</a:t>
            </a:r>
            <a:r>
              <a:rPr lang="en-US" dirty="0"/>
              <a:t>("%d", &amp;n);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ru-RU" dirty="0"/>
              <a:t>Введите количество столбцов: ");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 err="1"/>
              <a:t>scanf</a:t>
            </a:r>
            <a:r>
              <a:rPr lang="en-US" dirty="0"/>
              <a:t>("%d", &amp;m);</a:t>
            </a:r>
            <a:br>
              <a:rPr lang="en-US" dirty="0"/>
            </a:br>
            <a:r>
              <a:rPr lang="en-US" dirty="0"/>
              <a:t>  // </a:t>
            </a:r>
            <a:r>
              <a:rPr lang="ru-RU" dirty="0"/>
              <a:t>Выделение памяти под указатели на строки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a = (int**)malloc(n * </a:t>
            </a:r>
            <a:r>
              <a:rPr lang="en-US" dirty="0" err="1"/>
              <a:t>sizeof</a:t>
            </a:r>
            <a:r>
              <a:rPr lang="en-US" dirty="0"/>
              <a:t>(int*));</a:t>
            </a:r>
            <a:br>
              <a:rPr lang="en-US" dirty="0"/>
            </a:br>
            <a:r>
              <a:rPr lang="en-US" dirty="0"/>
              <a:t>  // </a:t>
            </a:r>
            <a:r>
              <a:rPr lang="ru-RU" dirty="0"/>
              <a:t>Ввод элементов массива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for (</a:t>
            </a:r>
            <a:r>
              <a:rPr lang="en-US" dirty="0" err="1"/>
              <a:t>i</a:t>
            </a:r>
            <a:r>
              <a:rPr lang="en-US" dirty="0"/>
              <a:t> = 0; </a:t>
            </a:r>
            <a:r>
              <a:rPr lang="en-US" dirty="0" err="1"/>
              <a:t>i</a:t>
            </a:r>
            <a:r>
              <a:rPr lang="en-US" dirty="0"/>
              <a:t>&lt;n; </a:t>
            </a:r>
            <a:r>
              <a:rPr lang="en-US" dirty="0" err="1"/>
              <a:t>i</a:t>
            </a:r>
            <a:r>
              <a:rPr lang="en-US" dirty="0"/>
              <a:t>++)  // </a:t>
            </a:r>
            <a:r>
              <a:rPr lang="ru-RU" dirty="0"/>
              <a:t>цикл по строкам</a:t>
            </a:r>
            <a:br>
              <a:rPr lang="ru-RU" dirty="0"/>
            </a:br>
            <a:r>
              <a:rPr lang="ru-RU" dirty="0"/>
              <a:t>  {</a:t>
            </a:r>
            <a:br>
              <a:rPr lang="ru-RU" dirty="0"/>
            </a:br>
            <a:r>
              <a:rPr lang="ru-RU" dirty="0"/>
              <a:t>    // Выделение памяти под хранение строк</a:t>
            </a:r>
            <a:br>
              <a:rPr lang="ru-RU" dirty="0"/>
            </a:br>
            <a:r>
              <a:rPr lang="ru-RU" dirty="0"/>
              <a:t>    </a:t>
            </a: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 = (int*)malloc(m * </a:t>
            </a:r>
            <a:r>
              <a:rPr lang="en-US" dirty="0" err="1"/>
              <a:t>sizeof</a:t>
            </a:r>
            <a:r>
              <a:rPr lang="en-US" dirty="0"/>
              <a:t>(int));</a:t>
            </a:r>
            <a:br>
              <a:rPr lang="en-US" dirty="0"/>
            </a:br>
            <a:r>
              <a:rPr lang="en-US" dirty="0"/>
              <a:t>    for (j = 0; j&lt;m; </a:t>
            </a:r>
            <a:r>
              <a:rPr lang="en-US" dirty="0" err="1"/>
              <a:t>j++</a:t>
            </a:r>
            <a:r>
              <a:rPr lang="en-US" dirty="0"/>
              <a:t>)  // </a:t>
            </a:r>
            <a:r>
              <a:rPr lang="ru-RU" dirty="0"/>
              <a:t>цикл по столбцам</a:t>
            </a:r>
            <a:br>
              <a:rPr lang="ru-RU" dirty="0"/>
            </a:br>
            <a:r>
              <a:rPr lang="ru-RU" dirty="0"/>
              <a:t>    {</a:t>
            </a:r>
            <a:br>
              <a:rPr lang="ru-RU" dirty="0"/>
            </a:br>
            <a:r>
              <a:rPr lang="ru-RU" dirty="0"/>
              <a:t>      </a:t>
            </a:r>
            <a:r>
              <a:rPr lang="en-US" dirty="0" err="1"/>
              <a:t>printf</a:t>
            </a:r>
            <a:r>
              <a:rPr lang="en-US" dirty="0"/>
              <a:t>("a[%d][%d] = ", </a:t>
            </a:r>
            <a:r>
              <a:rPr lang="en-US" dirty="0" err="1"/>
              <a:t>i</a:t>
            </a:r>
            <a:r>
              <a:rPr lang="en-US" dirty="0"/>
              <a:t>, j);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dirty="0" err="1"/>
              <a:t>scanf</a:t>
            </a:r>
            <a:r>
              <a:rPr lang="en-US" dirty="0"/>
              <a:t>("%d", &amp;a[</a:t>
            </a:r>
            <a:r>
              <a:rPr lang="en-US" dirty="0" err="1"/>
              <a:t>i</a:t>
            </a:r>
            <a:r>
              <a:rPr lang="en-US" dirty="0"/>
              <a:t>][j]);</a:t>
            </a:r>
            <a:br>
              <a:rPr lang="en-US" dirty="0"/>
            </a:br>
            <a:r>
              <a:rPr lang="en-US" dirty="0"/>
              <a:t>    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35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D49801-0860-42FD-8469-A0796960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EC3F495-D65C-4487-B25F-2F235950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887FBDF-C8ED-420B-91B7-DDAC67390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4DC09-A93B-44EF-ABB2-A7249F8B148B}" type="datetimeFigureOut">
              <a:rPr lang="ru-RU" smtClean="0"/>
              <a:t>28.07.2020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F94CC28-4E9A-48B9-9AAD-1C77419BC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D96D7D7-0A71-4C16-93E2-7C8C5EE02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49A9-D66B-45FD-AC2C-218BCBA5CA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4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34" r:id="rId4"/>
    <p:sldLayoutId id="2147483678" r:id="rId5"/>
    <p:sldLayoutId id="2147483679" r:id="rId6"/>
    <p:sldLayoutId id="2147483680" r:id="rId7"/>
    <p:sldLayoutId id="2147483696" r:id="rId8"/>
    <p:sldLayoutId id="2147483697" r:id="rId9"/>
    <p:sldLayoutId id="2147483698" r:id="rId10"/>
    <p:sldLayoutId id="2147483699" r:id="rId11"/>
    <p:sldLayoutId id="2147483733" r:id="rId12"/>
    <p:sldLayoutId id="2147483695" r:id="rId13"/>
    <p:sldLayoutId id="2147483715" r:id="rId14"/>
    <p:sldLayoutId id="2147483732" r:id="rId15"/>
    <p:sldLayoutId id="2147483729" r:id="rId16"/>
    <p:sldLayoutId id="2147483731" r:id="rId17"/>
    <p:sldLayoutId id="2147483730" r:id="rId18"/>
    <p:sldLayoutId id="2147483713" r:id="rId19"/>
    <p:sldLayoutId id="2147483728" r:id="rId20"/>
  </p:sldLayoutIdLst>
  <p:txStyles>
    <p:titleStyle>
      <a:lvl1pPr algn="l" defTabSz="642915" rtl="0" eaLnBrk="1" latinLnBrk="0" hangingPunct="1">
        <a:lnSpc>
          <a:spcPct val="90000"/>
        </a:lnSpc>
        <a:spcBef>
          <a:spcPct val="0"/>
        </a:spcBef>
        <a:buNone/>
        <a:defRPr sz="3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729" indent="-160729" algn="l" defTabSz="642915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82186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0364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125101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6558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8015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7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30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87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wikipedia.org/wiki/%D0%9A%D0%BE%D0%BC%D0%BF%D0%BE%D0%BD%D0%B5%D0%BD%D1%82%D0%BD%D0%B0%D1%8F_%D0%B0%D1%80%D1%85%D0%B8%D1%82%D0%B5%D0%BA%D1%82%D1%83%D1%80%D0%B0" TargetMode="External"/><Relationship Id="rId3" Type="http://schemas.openxmlformats.org/officeDocument/2006/relationships/image" Target="../media/image15.jpeg"/><Relationship Id="rId7" Type="http://schemas.openxmlformats.org/officeDocument/2006/relationships/hyperlink" Target="https://ru.wikipedia.org/wiki/%D0%9F%D0%BE%D0%B2%D1%82%D0%BE%D1%80%D0%BD%D0%BE%D0%B5_%D0%B8%D1%81%D0%BF%D0%BE%D0%BB%D1%8C%D0%B7%D0%BE%D0%B2%D0%B0%D0%BD%D0%B8%D0%B5_%D0%BA%D0%BE%D0%B4%D0%B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ru.wikipedia.org/wiki/%D0%9F%D1%80%D0%BE%D0%B3%D1%80%D0%B0%D0%BC%D0%BC%D0%BD%D0%BE%D0%B5_%D0%BE%D0%B1%D0%B5%D1%81%D0%BF%D0%B5%D1%87%D0%B5%D0%BD%D0%B8%D0%B5" TargetMode="External"/><Relationship Id="rId5" Type="http://schemas.openxmlformats.org/officeDocument/2006/relationships/hyperlink" Target="https://ru.wikipedia.org/wiki/%D0%94%D0%BE%D0%BA%D1%83%D0%BC%D0%B5%D0%BD%D1%82%D0%B0%D1%86%D0%B8%D1%8F_%D0%BD%D0%B0_%D0%BF%D1%80%D0%BE%D0%B3%D1%80%D0%B0%D0%BC%D0%BC%D0%BD%D0%BE%D0%B5_%D0%BE%D0%B1%D0%B5%D1%81%D0%BF%D0%B5%D1%87%D0%B5%D0%BD%D0%B8%D0%B5" TargetMode="External"/><Relationship Id="rId4" Type="http://schemas.openxmlformats.org/officeDocument/2006/relationships/hyperlink" Target="https://ru.wikipedia.org/wiki/%D0%90%D0%BD%D0%B3%D0%BB%D0%B8%D0%B9%D1%81%D0%BA%D0%B8%D0%B9_%D1%8F%D0%B7%D1%8B%D0%BA" TargetMode="External"/><Relationship Id="rId9" Type="http://schemas.openxmlformats.org/officeDocument/2006/relationships/hyperlink" Target="https://ru.wikipedia.org/wiki/%D0%A8%D0%B0%D0%B1%D0%BB%D0%BE%D0%BD_%D0%BF%D1%80%D0%BE%D0%B5%D0%BA%D1%82%D0%B8%D1%80%D0%BE%D0%B2%D0%B0%D0%BD%D0%B8%D1%8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CDF8CE7-CCD7-4125-A6EE-CD07743D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083ACEAB-B009-42BB-A26C-A344C5D556A5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3C68E412-917A-4189-B2B3-780B21CD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663" y="1941019"/>
            <a:ext cx="2198673" cy="97180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6C015F9D-4D94-4D41-8693-F8FA543C2C27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AutoShape 2">
            <a:extLst>
              <a:ext uri="{FF2B5EF4-FFF2-40B4-BE49-F238E27FC236}">
                <a16:creationId xmlns="" xmlns:a16="http://schemas.microsoft.com/office/drawing/2014/main" id="{52EA1277-1160-4112-A442-D19BE0AEA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55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Онлайн-образование</a:t>
            </a:r>
            <a:endParaRPr lang="ru-RU" altLang="ru-RU" sz="5500" b="1" dirty="0">
              <a:solidFill>
                <a:srgbClr val="FFFFFF"/>
              </a:solidFill>
              <a:effectLst>
                <a:outerShdw blurRad="38100" dist="38100" dir="5400000" algn="tl">
                  <a:srgbClr val="000000">
                    <a:alpha val="60000"/>
                  </a:srgbClr>
                </a:outerShdw>
              </a:effectLst>
              <a:latin typeface="Avenir Next Cyr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0476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SOLID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2052" name="Picture 4" descr="http://dubos.ru/wp-content/uploads/2019/06/solid-printsipy-v-java1-prints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9" y="1635427"/>
            <a:ext cx="7180712" cy="46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3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" y="-56431"/>
            <a:ext cx="12184970" cy="6781475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607524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Framework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048000" y="144384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>
              <a:solidFill>
                <a:srgbClr val="222222"/>
              </a:solidFill>
              <a:latin typeface="Verdana" panose="020B0604030504040204" pitchFamily="34" charset="0"/>
            </a:endParaRPr>
          </a:p>
        </p:txBody>
      </p:sp>
      <p:pic>
        <p:nvPicPr>
          <p:cNvPr id="9218" name="Picture 2" descr="Ð¢ÑÐµÐ½Ð¸Ð½Ð³ âÐÑÐ½Ð¾Ð²Ñ Spring Framework 5â, 7 â 8 Ð¼Ð°ÑÑÐ° | D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9" y="3159437"/>
            <a:ext cx="4390846" cy="229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ow to Replace Rules in JUnit 5 - Code Aff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9" y="1360693"/>
            <a:ext cx="5581650" cy="17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ucumber | It's a Delivery T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776" y="3163299"/>
            <a:ext cx="28575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ngular-Frame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57" y="4040820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1437479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ea typeface="Roboto" panose="02000000000000000000" pitchFamily="2" charset="0"/>
              </a:rPr>
              <a:t>Patterns</a:t>
            </a:r>
            <a:endParaRPr lang="ru-RU" dirty="0"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102" name="Picture 6" descr="Head First. ÐÐ°ÑÑÐµÑÐ½Ñ Ð¿ÑÐ¾ÐµÐºÑÐ¸ÑÐ¾Ð²Ð°Ð½Ð¸Ñ. ÐÐ±Ð½Ð¾Ð²Ð»ÐµÐ½Ð½Ð¾Ðµ ÑÐ±Ð¸Ð»ÐµÐ¹Ð½Ð¾Ðµ Ð¸Ð·Ð´Ð°Ð½Ð¸Ðµ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57" y="403567"/>
            <a:ext cx="4839418" cy="64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95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1437479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3004"/>
            <a:ext cx="5718693" cy="66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FB48E33A-DB07-4445-81BA-7FF22C73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Google Shape;719;p35">
            <a:extLst>
              <a:ext uri="{FF2B5EF4-FFF2-40B4-BE49-F238E27FC236}">
                <a16:creationId xmlns="" xmlns:a16="http://schemas.microsoft.com/office/drawing/2014/main" id="{40043FA1-5E38-4296-8193-D73C7DCBAA8B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cs typeface="PT Sans" charset="0"/>
              </a:rPr>
              <a:t>Рефлексия</a:t>
            </a:r>
            <a:endParaRPr lang="ru-RU" altLang="ru-RU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cs typeface="PT Sans" charset="0"/>
            </a:endParaRPr>
          </a:p>
        </p:txBody>
      </p:sp>
      <p:sp>
        <p:nvSpPr>
          <p:cNvPr id="10" name="Google Shape;790;p38">
            <a:extLst>
              <a:ext uri="{FF2B5EF4-FFF2-40B4-BE49-F238E27FC236}">
                <a16:creationId xmlns="" xmlns:a16="http://schemas.microsoft.com/office/drawing/2014/main" id="{A35E39B3-B505-4177-A7B7-0CFFFD979445}"/>
              </a:ext>
            </a:extLst>
          </p:cNvPr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accent1"/>
              </a:buClr>
              <a:buSzPts val="5400"/>
            </a:pPr>
            <a:r>
              <a:rPr lang="ru-RU" sz="8000" b="1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sym typeface="Roboto"/>
              </a:rPr>
              <a:t>?</a:t>
            </a:r>
            <a:endParaRPr sz="8000" dirty="0">
              <a:solidFill>
                <a:srgbClr val="40CDD0"/>
              </a:solidFill>
              <a:latin typeface="Avenir Next Cyr" panose="020B0503020202020204" pitchFamily="34" charset="-52"/>
            </a:endParaRPr>
          </a:p>
        </p:txBody>
      </p:sp>
      <p:sp>
        <p:nvSpPr>
          <p:cNvPr id="11" name="Google Shape;791;p38">
            <a:extLst>
              <a:ext uri="{FF2B5EF4-FFF2-40B4-BE49-F238E27FC236}">
                <a16:creationId xmlns="" xmlns:a16="http://schemas.microsoft.com/office/drawing/2014/main" id="{C5B57CD9-A43C-4E8B-AAF5-6B84F34DF9DB}"/>
              </a:ext>
            </a:extLst>
          </p:cNvPr>
          <p:cNvSpPr txBox="1"/>
          <p:nvPr/>
        </p:nvSpPr>
        <p:spPr>
          <a:xfrm>
            <a:off x="4004990" y="2209974"/>
            <a:ext cx="6505690" cy="9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Отметьте 3 пункта, которые вам запомнились с вебинара</a:t>
            </a:r>
          </a:p>
        </p:txBody>
      </p:sp>
      <p:sp>
        <p:nvSpPr>
          <p:cNvPr id="13" name="Google Shape;793;p38">
            <a:extLst>
              <a:ext uri="{FF2B5EF4-FFF2-40B4-BE49-F238E27FC236}">
                <a16:creationId xmlns="" xmlns:a16="http://schemas.microsoft.com/office/drawing/2014/main" id="{38DEC835-EF92-4C4D-8375-32EA36B14B90}"/>
              </a:ext>
            </a:extLst>
          </p:cNvPr>
          <p:cNvSpPr txBox="1"/>
          <p:nvPr/>
        </p:nvSpPr>
        <p:spPr>
          <a:xfrm>
            <a:off x="4004990" y="4382394"/>
            <a:ext cx="67476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Что вы будете применять в работе из сегодняшнего вебинара?</a:t>
            </a:r>
          </a:p>
        </p:txBody>
      </p:sp>
      <p:pic>
        <p:nvPicPr>
          <p:cNvPr id="5" name="Рисунок 4" descr="Звезда">
            <a:extLst>
              <a:ext uri="{FF2B5EF4-FFF2-40B4-BE49-F238E27FC236}">
                <a16:creationId xmlns="" xmlns:a16="http://schemas.microsoft.com/office/drawing/2014/main" id="{941C0F06-A3B5-4C7B-9F5D-3E87FA75D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7362" y="217595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1E3DD0DF-5A62-4DBA-B523-C65E5D85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BDC04F6-18D2-4994-B424-B530FF4EB752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7100B42-BD67-40C0-A9FA-B343B3415CD4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="" xmlns:a16="http://schemas.microsoft.com/office/drawing/2014/main" id="{0B6BF1E1-54FA-44AE-A95C-EA01205C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Заполните, пожалуйста,</a:t>
            </a:r>
          </a:p>
          <a:p>
            <a:pPr algn="ctr" eaLnBrk="1">
              <a:buSzPct val="100000"/>
              <a:defRPr/>
            </a:pPr>
            <a:r>
              <a:rPr lang="ru-RU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опрос о</a:t>
            </a:r>
            <a:r>
              <a:rPr lang="en-US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 </a:t>
            </a:r>
            <a:r>
              <a:rPr lang="ru-RU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занятии по ссылке в чате</a:t>
            </a:r>
          </a:p>
        </p:txBody>
      </p:sp>
    </p:spTree>
    <p:extLst>
      <p:ext uri="{BB962C8B-B14F-4D97-AF65-F5344CB8AC3E}">
        <p14:creationId xmlns:p14="http://schemas.microsoft.com/office/powerpoint/2010/main" val="3010835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49AB6FAF-A945-48AD-8C4A-473703DC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16C93957-9484-4079-8A94-4035E89BD092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CBC72F2C-4ABE-4269-B7AA-7C5D8E338E2B}"/>
              </a:ext>
            </a:extLst>
          </p:cNvPr>
          <p:cNvSpPr/>
          <p:nvPr/>
        </p:nvSpPr>
        <p:spPr>
          <a:xfrm>
            <a:off x="-1" y="4668999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8" name="Google Shape;928;p48"/>
          <p:cNvSpPr/>
          <p:nvPr/>
        </p:nvSpPr>
        <p:spPr>
          <a:xfrm>
            <a:off x="3810000" y="1635741"/>
            <a:ext cx="4572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4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="" xmlns:a16="http://schemas.microsoft.com/office/drawing/2014/main" id="{8CE00E5F-BCE8-4F34-B96B-73B184CAB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58164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До новых встреч!</a:t>
            </a:r>
            <a:b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</a:br>
            <a: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</a:rPr>
              <a:t>Приходите на следующие занятия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F0AA29-3A4F-4706-886D-07905BDD6847}"/>
              </a:ext>
            </a:extLst>
          </p:cNvPr>
          <p:cNvSpPr txBox="1"/>
          <p:nvPr/>
        </p:nvSpPr>
        <p:spPr>
          <a:xfrm>
            <a:off x="5908711" y="5189022"/>
            <a:ext cx="676280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410751" hangingPunct="0">
              <a:buClrTx/>
            </a:pPr>
            <a:r>
              <a:rPr lang="ru-RU" sz="2000" dirty="0" smtClean="0">
                <a:solidFill>
                  <a:srgbClr val="FFFFFF"/>
                </a:solidFill>
                <a:latin typeface="Avenir Next Cyr" panose="020B0503020202020204" pitchFamily="34" charset="-52"/>
                <a:ea typeface="Helvetica Neue"/>
                <a:cs typeface="Helvetica Neue"/>
                <a:sym typeface="Helvetica Neue"/>
              </a:rPr>
              <a:t>Баранов </a:t>
            </a:r>
            <a:r>
              <a:rPr lang="ru-RU" sz="2000" dirty="0">
                <a:solidFill>
                  <a:srgbClr val="FFFFFF"/>
                </a:solidFill>
                <a:latin typeface="Avenir Next Cyr" panose="020B0503020202020204" pitchFamily="34" charset="-52"/>
                <a:ea typeface="Helvetica Neue"/>
                <a:cs typeface="Helvetica Neue"/>
                <a:sym typeface="Helvetica Neue"/>
              </a:rPr>
              <a:t>Л</a:t>
            </a:r>
            <a:r>
              <a:rPr lang="ru-RU" sz="2000" dirty="0" smtClean="0">
                <a:solidFill>
                  <a:srgbClr val="FFFFFF"/>
                </a:solidFill>
                <a:latin typeface="Avenir Next Cyr" panose="020B0503020202020204" pitchFamily="34" charset="-52"/>
                <a:ea typeface="Helvetica Neue"/>
                <a:cs typeface="Helvetica Neue"/>
                <a:sym typeface="Helvetica Neue"/>
              </a:rPr>
              <a:t>еонид</a:t>
            </a:r>
            <a:endParaRPr lang="en-US" sz="2000" dirty="0">
              <a:solidFill>
                <a:srgbClr val="FFFFFF"/>
              </a:solidFill>
              <a:latin typeface="Avenir Next Cyr" panose="020B0503020202020204" pitchFamily="34" charset="-52"/>
              <a:ea typeface="Helvetica Neue"/>
              <a:cs typeface="Helvetica Neue"/>
              <a:sym typeface="Helvetica Neue"/>
            </a:endParaRPr>
          </a:p>
          <a:p>
            <a:pPr defTabSz="410751" hangingPunct="0">
              <a:buClrTx/>
            </a:pPr>
            <a:endParaRPr lang="ru-RU" sz="2000" dirty="0">
              <a:solidFill>
                <a:srgbClr val="FFFFFF"/>
              </a:solidFill>
              <a:latin typeface="Avenir Next Cyr" panose="020B0503020202020204" pitchFamily="34" charset="-52"/>
              <a:ea typeface="Helvetica Neue"/>
              <a:cs typeface="Helvetica Neue"/>
              <a:sym typeface="Helvetica Neue"/>
            </a:endParaRPr>
          </a:p>
          <a:p>
            <a:pPr defTabSz="410751" hangingPunct="0">
              <a:buClrTx/>
            </a:pPr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@</a:t>
            </a:r>
            <a:r>
              <a:rPr lang="en-US" sz="2000" dirty="0" err="1" smtClean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leo</a:t>
            </a:r>
            <a:r>
              <a:rPr lang="en-US" sz="2000" dirty="0" err="1" smtClean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_bb</a:t>
            </a:r>
            <a:endParaRPr lang="ru-RU" sz="2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5BFD8D5B-8A00-494A-828F-CD111864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oogle Shape;719;p35">
            <a:extLst>
              <a:ext uri="{FF2B5EF4-FFF2-40B4-BE49-F238E27FC236}">
                <a16:creationId xmlns:a16="http://schemas.microsoft.com/office/drawing/2014/main" xmlns="" id="{EB473D09-9257-42F3-AE96-1ED8565693FE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cs typeface="PT Sans" charset="0"/>
              </a:rPr>
              <a:t>Не забыть включить запись!</a:t>
            </a:r>
          </a:p>
        </p:txBody>
      </p:sp>
      <p:pic>
        <p:nvPicPr>
          <p:cNvPr id="7" name="Рисунок 6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A74624C4-27A4-4273-AC66-AEFC9AE7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663" y="1914705"/>
            <a:ext cx="3972674" cy="39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61D3188A-214B-4C66-9789-F93C02CA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88F17A9D-3EA8-47CC-9F94-6A880F81D7FC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2F4A474-6961-4749-9B6E-463554DC3C1B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="" xmlns:a16="http://schemas.microsoft.com/office/drawing/2014/main" id="{0B6BF1E1-54FA-44AE-A95C-EA01205C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410751" hangingPunct="0">
              <a:buClrTx/>
              <a:buSzPct val="100000"/>
              <a:tabLst>
                <a:tab pos="0" algn="l"/>
                <a:tab pos="314760" algn="l"/>
                <a:tab pos="630637" algn="l"/>
                <a:tab pos="946513" algn="l"/>
                <a:tab pos="1262390" algn="l"/>
                <a:tab pos="1578266" algn="l"/>
                <a:tab pos="1894143" algn="l"/>
                <a:tab pos="2210019" algn="l"/>
                <a:tab pos="2525896" algn="l"/>
                <a:tab pos="2841772" algn="l"/>
                <a:tab pos="3157649" algn="l"/>
                <a:tab pos="3473525" algn="l"/>
                <a:tab pos="3789402" algn="l"/>
                <a:tab pos="4105278" algn="l"/>
                <a:tab pos="4421155" algn="l"/>
                <a:tab pos="4737031" algn="l"/>
                <a:tab pos="5052908" algn="l"/>
                <a:tab pos="5368784" algn="l"/>
                <a:tab pos="5684661" algn="l"/>
                <a:tab pos="6000537" algn="l"/>
                <a:tab pos="6316413" algn="l"/>
                <a:tab pos="6616663" algn="l"/>
                <a:tab pos="7125637" algn="l"/>
                <a:tab pos="7634611" algn="l"/>
                <a:tab pos="8143585" algn="l"/>
                <a:tab pos="8652560" algn="l"/>
                <a:tab pos="9161534" algn="l"/>
                <a:tab pos="9670508" algn="l"/>
                <a:tab pos="10179482" algn="l"/>
                <a:tab pos="10688456" algn="l"/>
                <a:tab pos="11197430" algn="l"/>
                <a:tab pos="11706404" algn="l"/>
              </a:tabLst>
              <a:defRPr/>
            </a:pPr>
            <a:r>
              <a:rPr lang="ru-RU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sym typeface="Helvetica Neue"/>
              </a:rPr>
              <a:t>Меня хорошо видно </a:t>
            </a:r>
            <a:r>
              <a:rPr lang="en-US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sym typeface="Helvetica Neue"/>
              </a:rPr>
              <a:t>&amp;&amp; </a:t>
            </a:r>
            <a:r>
              <a:rPr lang="ru-RU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sym typeface="Helvetica Neue"/>
              </a:rPr>
              <a:t>слышно?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F62C9BC-91CE-418A-9252-E7B48890B686}"/>
              </a:ext>
            </a:extLst>
          </p:cNvPr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0751" hangingPunct="0">
              <a:buClrTx/>
            </a:pPr>
            <a:r>
              <a:rPr lang="ru-RU" altLang="ru-RU" sz="2109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sym typeface="Helvetica Neue"/>
              </a:rPr>
              <a:t>Ставьте	 , если все хорошо</a:t>
            </a:r>
          </a:p>
          <a:p>
            <a:pPr algn="ctr" defTabSz="410751" hangingPunct="0">
              <a:buClrTx/>
            </a:pPr>
            <a:r>
              <a:rPr lang="ru-RU" sz="2109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Helvetica Neue"/>
                <a:cs typeface="Helvetica Neue"/>
                <a:sym typeface="Helvetica Neue"/>
              </a:rPr>
              <a:t>Напишите в чат, если есть проблемы</a:t>
            </a:r>
            <a:endParaRPr lang="ru-RU" sz="2109" b="1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="" xmlns:a16="http://schemas.microsoft.com/office/drawing/2014/main" id="{DC085DB3-25EB-4C2C-8912-6B7D3C1E87B3}"/>
              </a:ext>
            </a:extLst>
          </p:cNvPr>
          <p:cNvSpPr/>
          <p:nvPr/>
        </p:nvSpPr>
        <p:spPr>
          <a:xfrm>
            <a:off x="5325109" y="3406547"/>
            <a:ext cx="223830" cy="223830"/>
          </a:xfrm>
          <a:prstGeom prst="round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170" hangingPunct="0">
              <a:buClrTx/>
            </a:pPr>
            <a:r>
              <a:rPr lang="ru-RU" sz="1800" kern="1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Roboto Regular"/>
                <a:ea typeface="+mn-ea"/>
                <a:cs typeface="+mn-cs"/>
                <a:sym typeface="Helvetica Neue Medium"/>
              </a:rPr>
              <a:t>+</a:t>
            </a:r>
            <a:endParaRPr lang="ru-RU" sz="2000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latin typeface="Roboto Regular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39564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798F67CD-1F14-4DD0-9FE7-9821C6A68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600" b="0" dirty="0" smtClean="0">
                <a:effectLst/>
              </a:rPr>
              <a:t>Архитектура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E835D40-1920-4213-BC57-660960429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Баранов Леонид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A0698949-8C74-4A6C-841A-6C444E46E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QA automation 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396FA10-B3B2-4BB7-A9BD-62980CFD8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leo_bb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274" b="2274"/>
          <a:stretch>
            <a:fillRect/>
          </a:stretch>
        </p:blipFill>
        <p:spPr>
          <a:xfrm>
            <a:off x="3347049" y="4927965"/>
            <a:ext cx="1659359" cy="1752578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37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A1E41FA8-78E1-4D4F-9D38-294E2C88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xmlns="" id="{1727D13A-4ADA-4DCE-868D-137D7E4F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2" name="Google Shape;712;p32"/>
          <p:cNvSpPr txBox="1">
            <a:spLocks noGrp="1"/>
          </p:cNvSpPr>
          <p:nvPr>
            <p:ph type="body" idx="4294967295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Avenir Next Cyr" panose="020B0503020202020204" pitchFamily="34" charset="-52"/>
              </a:rPr>
              <a:t>Активно участвуем</a:t>
            </a: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>
                <a:latin typeface="Avenir Next Cyr" panose="020B0503020202020204" pitchFamily="34" charset="-52"/>
              </a:rPr>
              <a:t>Задаем вопрос в чат или голосом</a:t>
            </a: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 err="1">
                <a:latin typeface="Avenir Next Cyr" panose="020B0503020202020204" pitchFamily="34" charset="-52"/>
              </a:rPr>
              <a:t>Off-topic</a:t>
            </a:r>
            <a:r>
              <a:rPr lang="ru-RU" sz="2200" dirty="0">
                <a:latin typeface="Avenir Next Cyr" panose="020B0503020202020204" pitchFamily="34" charset="-52"/>
              </a:rPr>
              <a:t> обсуждаем в </a:t>
            </a:r>
            <a:r>
              <a:rPr lang="ru-RU" sz="2200" dirty="0" err="1">
                <a:latin typeface="Avenir Next Cyr" panose="020B0503020202020204" pitchFamily="34" charset="-52"/>
              </a:rPr>
              <a:t>Slack</a:t>
            </a:r>
            <a:r>
              <a:rPr lang="ru-RU" sz="2200" dirty="0">
                <a:latin typeface="Avenir Next Cyr" panose="020B0503020202020204" pitchFamily="34" charset="-52"/>
              </a:rPr>
              <a:t> #канал группы или #</a:t>
            </a:r>
            <a:r>
              <a:rPr lang="ru-RU" sz="2200" dirty="0" err="1">
                <a:latin typeface="Avenir Next Cyr" panose="020B0503020202020204" pitchFamily="34" charset="-52"/>
              </a:rPr>
              <a:t>general</a:t>
            </a: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>
                <a:latin typeface="Avenir Next Cyr" panose="020B0503020202020204" pitchFamily="34" charset="-52"/>
              </a:rPr>
              <a:t>Вопросы вижу в чате, могу ответить не сразу</a:t>
            </a:r>
            <a:endParaRPr sz="2200" dirty="0">
              <a:latin typeface="Avenir Next Cyr" panose="020B0503020202020204" pitchFamily="34" charset="-52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venir Next Cyr" panose="020B0503020202020204" pitchFamily="34" charset="-52"/>
            </a:endParaRPr>
          </a:p>
        </p:txBody>
      </p:sp>
      <p:pic>
        <p:nvPicPr>
          <p:cNvPr id="17" name="Рисунок 16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80EB290C-6A39-4C1D-A4B2-A81AFDB3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" y="1680153"/>
            <a:ext cx="801117" cy="799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874D9BF3-2A1F-45A5-BEA3-9585823D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65" y="2811621"/>
            <a:ext cx="799200" cy="7992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xmlns="" id="{0118B56E-CD25-424C-A79F-C94E38431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5" y="3989207"/>
            <a:ext cx="799200" cy="799200"/>
          </a:xfrm>
          <a:prstGeom prst="rect">
            <a:avLst/>
          </a:prstGeom>
        </p:spPr>
      </p:pic>
      <p:pic>
        <p:nvPicPr>
          <p:cNvPr id="4" name="Рисунок 3" descr="Изображение выглядит как объект, часы&#10;&#10;Автоматически созданное описание">
            <a:extLst>
              <a:ext uri="{FF2B5EF4-FFF2-40B4-BE49-F238E27FC236}">
                <a16:creationId xmlns:a16="http://schemas.microsoft.com/office/drawing/2014/main" xmlns="" id="{DE548E47-034C-4A67-9D07-3B2510C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37" y="5115229"/>
            <a:ext cx="799200" cy="799200"/>
          </a:xfrm>
          <a:prstGeom prst="rect">
            <a:avLst/>
          </a:prstGeom>
        </p:spPr>
      </p:pic>
      <p:sp>
        <p:nvSpPr>
          <p:cNvPr id="14" name="Google Shape;719;p35">
            <a:extLst>
              <a:ext uri="{FF2B5EF4-FFF2-40B4-BE49-F238E27FC236}">
                <a16:creationId xmlns:a16="http://schemas.microsoft.com/office/drawing/2014/main" xmlns="" id="{E1B503B9-1A9B-4264-94CF-DC1763D82BB6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cs typeface="PT Sans" charset="0"/>
              </a:rPr>
              <a:t>Правила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37970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2F5A423B-C112-4963-A94F-6D61F161C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Маршрут </a:t>
            </a:r>
            <a:r>
              <a:rPr lang="ru-RU" dirty="0" err="1" smtClean="0"/>
              <a:t>вебинара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0B38C27-E482-41FE-820E-47FF4D12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Хороший </a:t>
            </a:r>
            <a:r>
              <a:rPr lang="en-US" dirty="0" smtClean="0"/>
              <a:t>&amp;&amp;</a:t>
            </a:r>
            <a:r>
              <a:rPr lang="ru-RU" dirty="0" smtClean="0"/>
              <a:t> Плохой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259DF5C-F9EB-4D16-B91F-119C67BD7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smtClean="0"/>
              <a:t>Архитектура 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568381B7-FC24-41A8-8823-726EB921C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Паттерны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1DA4DA4A-4D49-4B03-8918-25FADCC3B9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smtClean="0"/>
              <a:t>Вопросы и рефлексия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313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685162" y="307419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Что можно считать хорошим кодом?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Прямоугольник с двумя усеченными соседними углами 1"/>
          <p:cNvSpPr/>
          <p:nvPr/>
        </p:nvSpPr>
        <p:spPr bwMode="auto">
          <a:xfrm>
            <a:off x="5434642" y="3786996"/>
            <a:ext cx="914400" cy="914400"/>
          </a:xfrm>
          <a:prstGeom prst="snip2Same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814" y="2570671"/>
            <a:ext cx="9040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/>
            </a:r>
            <a:br>
              <a:rPr lang="ru-RU" sz="3200" dirty="0"/>
            </a:br>
            <a:r>
              <a:rPr lang="ru-RU" sz="3200" b="1" dirty="0" smtClean="0">
                <a:solidFill>
                  <a:schemeClr val="tx1"/>
                </a:solidFill>
                <a:latin typeface="+mn-lt"/>
              </a:rPr>
              <a:t>Назовите ваши</a:t>
            </a:r>
          </a:p>
          <a:p>
            <a:r>
              <a:rPr lang="ru-RU" sz="3200" b="1" dirty="0" smtClean="0">
                <a:solidFill>
                  <a:schemeClr val="tx1"/>
                </a:solidFill>
                <a:latin typeface="+mn-lt"/>
              </a:rPr>
              <a:t>критерии</a:t>
            </a:r>
            <a:endParaRPr lang="ru-RU" sz="3200" dirty="0"/>
          </a:p>
        </p:txBody>
      </p:sp>
      <p:pic>
        <p:nvPicPr>
          <p:cNvPr id="6146" name="Picture 2" descr="ÐÑÐ°Ð²Ð¸Ð» Ð½Ð°Ð¿Ð¸ÑÐ°Ð½Ð¸Ñ ÑÐ¾ÑÐ¾ÑÐµÐ³Ð¾ - Ð¿Ð»Ð¾ÑÐ¾Ð³Ð¾ ÐºÐ¾Ð´Ð° Ñ Ð¿ÑÐ¸Ð¼ÐµÑÐ°Ð¼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822" y="1423147"/>
            <a:ext cx="6924285" cy="51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3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685162" y="307419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Спагетти код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Прямоугольник с двумя усеченными соседними углами 1"/>
          <p:cNvSpPr/>
          <p:nvPr/>
        </p:nvSpPr>
        <p:spPr bwMode="auto">
          <a:xfrm>
            <a:off x="5434642" y="3786996"/>
            <a:ext cx="914400" cy="914400"/>
          </a:xfrm>
          <a:prstGeom prst="snip2Same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pic>
        <p:nvPicPr>
          <p:cNvPr id="6154" name="Picture 10" descr="ÐÐ°Ð¿ÑÐ° Ð½Ð° ÑÑÐ¸: tema â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495" y="181586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6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05" y="0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=""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685162" y="307419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Архитектура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Прямоугольник с двумя усеченными соседними углами 1"/>
          <p:cNvSpPr/>
          <p:nvPr/>
        </p:nvSpPr>
        <p:spPr bwMode="auto">
          <a:xfrm>
            <a:off x="5434642" y="3786996"/>
            <a:ext cx="914400" cy="914400"/>
          </a:xfrm>
          <a:prstGeom prst="snip2Same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pic>
        <p:nvPicPr>
          <p:cNvPr id="6150" name="Picture 6" descr="Ð¡ÑÐ°ÑÑÐµ ÐºÐ°ÑÑÑ ÐÐ¾ÑÐºÐ²Ñ - Ð¥ÑÑÑÑÐ²ÐºÐ¸ Ð² Ð¥Ð¾ÑÐ¾ÑÑÐ²Ð¾-ÐÐ½ÑÐ²Ð½Ð¸ÐºÐ°Ñ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404" y="1630392"/>
            <a:ext cx="6910938" cy="435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0936" y="1380226"/>
            <a:ext cx="447711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</a:rPr>
              <a:t>Архитектура программного обеспечения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(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4" tooltip="Английский язык"/>
              </a:rPr>
              <a:t>англ.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i="1" dirty="0" err="1">
                <a:solidFill>
                  <a:srgbClr val="202122"/>
                </a:solidFill>
                <a:latin typeface="Arial" panose="020B0604020202020204" pitchFamily="34" charset="0"/>
              </a:rPr>
              <a:t>software</a:t>
            </a:r>
            <a:r>
              <a:rPr lang="ru-RU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i="1" dirty="0" err="1">
                <a:solidFill>
                  <a:srgbClr val="202122"/>
                </a:solidFill>
                <a:latin typeface="Arial" panose="020B0604020202020204" pitchFamily="34" charset="0"/>
              </a:rPr>
              <a:t>architecture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) — совокупность важнейших решений об организации программной системы. Архитектура включает: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выбор структурных элементов и их интерфейсов, с помощью которых составлена система, а также их поведения в рамках сотрудничества структурных элементов;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соединение выбранных элементов структуры и поведения во всё более крупные системы;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архитектурный стиль, который направляет всю организацию — все элементы, их интерфейсы, их сотрудничество и их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соединение.</a:t>
            </a:r>
            <a:endParaRPr lang="ru-RU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5" tooltip="Документация на программное обеспечение"/>
              </a:rPr>
              <a:t>Документирование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архитектуры 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6" tooltip="Программное обеспечение"/>
              </a:rPr>
              <a:t>программного обеспечения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(ПО) упрощает процесс коммуникации между разработчиками, позволяет зафиксировать принятые проектные решения и предоставить информацию о них эксплуатационному персоналу </a:t>
            </a:r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системы,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7" tooltip="Повторное использование кода"/>
              </a:rPr>
              <a:t>повторно использовать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8" tooltip="Компонентная архитектура"/>
              </a:rPr>
              <a:t>компоненты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и </a:t>
            </a:r>
            <a:r>
              <a:rPr lang="ru-RU" dirty="0">
                <a:solidFill>
                  <a:srgbClr val="0B0080"/>
                </a:solidFill>
                <a:latin typeface="Arial" panose="020B0604020202020204" pitchFamily="34" charset="0"/>
                <a:hlinkClick r:id="rId9" tooltip="Шаблон проектирования"/>
              </a:rPr>
              <a:t>шаблоны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 проекта в других.</a:t>
            </a:r>
          </a:p>
        </p:txBody>
      </p:sp>
    </p:spTree>
    <p:extLst>
      <p:ext uri="{BB962C8B-B14F-4D97-AF65-F5344CB8AC3E}">
        <p14:creationId xmlns:p14="http://schemas.microsoft.com/office/powerpoint/2010/main" val="23135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808080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 lIns="17845" tIns="17845" rIns="17845" bIns="17845" anchor="ctr">
        <a:spAutoFit/>
      </a:bodyPr>
      <a:lstStyle>
        <a:defPPr algn="l">
          <a:lnSpc>
            <a:spcPct val="100000"/>
          </a:lnSpc>
          <a:spcBef>
            <a:spcPts val="352"/>
          </a:spcBef>
          <a:spcAft>
            <a:spcPct val="0"/>
          </a:spcAft>
          <a:buClrTx/>
          <a:defRPr sz="3164" b="0" dirty="0">
            <a:solidFill>
              <a:schemeClr val="bg1"/>
            </a:solidFill>
            <a:latin typeface="Avenir Next Cyr" panose="020B0503020202020204" pitchFamily="34" charset="-52"/>
            <a:cs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16345</TotalTime>
  <Words>119</Words>
  <Application>Microsoft Office PowerPoint</Application>
  <PresentationFormat>Широкоэкранный</PresentationFormat>
  <Paragraphs>56</Paragraphs>
  <Slides>16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32" baseType="lpstr">
      <vt:lpstr>PT Sans</vt:lpstr>
      <vt:lpstr>Microsoft YaHei</vt:lpstr>
      <vt:lpstr>Helvetica Neue Medium</vt:lpstr>
      <vt:lpstr>Roboto Regular</vt:lpstr>
      <vt:lpstr>Avenir Next Cyr</vt:lpstr>
      <vt:lpstr>Avenir Next Cyr Bold</vt:lpstr>
      <vt:lpstr>Roboto</vt:lpstr>
      <vt:lpstr>Wingdings</vt:lpstr>
      <vt:lpstr>Times New Roman</vt:lpstr>
      <vt:lpstr>Arial</vt:lpstr>
      <vt:lpstr>Calibri Light</vt:lpstr>
      <vt:lpstr>Helvetica Neue</vt:lpstr>
      <vt:lpstr>Verdana</vt:lpstr>
      <vt:lpstr>Calibri</vt:lpstr>
      <vt:lpstr>Open Sans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Карина Кюзалова</dc:creator>
  <cp:lastModifiedBy>Leonid</cp:lastModifiedBy>
  <cp:revision>263</cp:revision>
  <dcterms:modified xsi:type="dcterms:W3CDTF">2020-08-07T16:10:48Z</dcterms:modified>
</cp:coreProperties>
</file>